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8" r:id="rId5"/>
    <p:sldId id="258" r:id="rId6"/>
    <p:sldId id="259" r:id="rId7"/>
    <p:sldId id="269" r:id="rId8"/>
    <p:sldId id="270" r:id="rId9"/>
    <p:sldId id="265" r:id="rId10"/>
    <p:sldId id="266" r:id="rId11"/>
    <p:sldId id="272" r:id="rId12"/>
    <p:sldId id="267" r:id="rId13"/>
    <p:sldId id="271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BA06A-29E3-4505-8306-78D192D2089D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61AD2-4CA6-4F8B-8611-D6DD104A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73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61AD2-4CA6-4F8B-8611-D6DD104A74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4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61AD2-4CA6-4F8B-8611-D6DD104A74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84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748D5-B346-0F58-14D1-29FF54129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0B0E34-5EAD-7CF4-C765-C51662B5C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38C5C-00F7-D973-A350-B97416CB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696F0-A38F-7B51-A628-C59D90C4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F03688-2392-3757-47E6-6D1F4D7C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59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9ECC3-8A4D-E11B-69CC-93EBE600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ACA49E-F182-39EC-2801-62699BEDC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9D92E-D6B4-1971-E48F-373A8BE8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50157-EA07-5119-396B-3FED2267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AB6E2-6F7E-E3EA-D379-1D3C4C7C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5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05B8CD-9850-518A-804F-A029BA342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4843BB-7CF2-1394-9E01-7AF9556B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9E948-0932-1B22-6CB7-9FC2E9EB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2573A-E171-1423-43DB-55DEDE09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2835A-BB54-5A72-F527-91AE8CA1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34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583B9-AC9E-42FF-C2ED-48180C44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2ED15-4ED9-CFF3-7ECF-218F5612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4BEFB-5742-2C3C-F780-84094E93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3EB60-BF59-7B18-F4B8-45CA6573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C3EBFB-A444-4361-54F7-48B0739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7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CB408-A5C6-D6B8-8129-D20887A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483A8-22AE-3BA3-7464-7143B0A2A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62EFD-A493-FE55-9FFF-D7BDC902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E6522-EECF-753A-E05E-560CC5B5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3F80A-DD41-4941-2B85-C0B78B0F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B19B6-F4D8-C4CF-0ABA-513136D2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61654-F34F-2664-ACCC-004FE847B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0E1649-CE96-7EE8-8E58-E3199BBD1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63131-ABCA-0FB8-33E7-FE5C31A3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89FB05-7F7D-E391-B74D-BF04C750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1BE3C4-1022-6E09-A02F-61B0B38D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9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E50AF-E6C0-6FEC-035A-B586CF08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AB652-B15C-8834-EBB3-1F6AD253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0C37F6-45F6-BF38-DA48-C6DF2578E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F1A3D1-DEF2-C517-3C1C-AF8E28B54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C3ECF4-82AD-971F-2283-A4798BA02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681208-EB54-3DD6-5312-95B1F448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9ED8F3-395D-9393-EE88-720FD6F8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47BAA5-2F38-5103-0308-C687F158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86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2C2FA-2429-5B5A-7053-BD960037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E3DA2-D15B-AE45-28A3-2C658C8F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FE2800-4F89-8B77-9911-F5A4488E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A03AF8-FD78-D0EC-EFC8-669760A1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9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D15842-6C2E-3EE9-B012-4B5C7510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322FE7-B758-57C8-FC7B-B570D88F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CA27E1-727B-A521-99A3-CA12C697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CFE8E-6E17-BD8C-35E7-365B59B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2605B-B3A4-76DF-1C7A-8C0100804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B711F-F786-5544-3369-B66055D38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256436-CDD2-E611-4B87-DA37DD7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E0B3E-0E84-FEDC-CF21-383D827D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84D68-C101-EBE8-7A02-689FAF30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0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23A58-6174-4480-951C-8B8A06EA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2F291B-DF8C-3563-EDC4-54C8BAC8C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22786-7D3A-81CE-0547-F456A0255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483C7-C6D2-443D-E521-D254F810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055F3B-9669-7426-F04A-0F963C96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8AB87-A172-203F-C207-EB5F8A2A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5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B66DCF-AD8B-279A-F0C9-F4628046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8AC05-2A69-7D79-A22B-97FF6574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B1FD6-039E-ABFF-8363-72B728BDD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FA2C0-E303-420B-AAD5-90F33D737044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BA594-B574-F5F0-738E-7C9FAB9C2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F94417-26B5-9162-9E2A-BE41CE35A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4A760-4D53-4760-A9DA-98458816D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08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1546F-8170-7550-0D71-57843F770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Tensor network for machine learning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0BCD98-AC19-AA97-6028-6AD8E6253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E9762-5F16-D25A-5303-4A4B3018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" y="-289729"/>
            <a:ext cx="10515600" cy="1325563"/>
          </a:xfrm>
        </p:spPr>
        <p:txBody>
          <a:bodyPr/>
          <a:lstStyle/>
          <a:p>
            <a:r>
              <a:rPr lang="en-US" altLang="zh-CN" dirty="0"/>
              <a:t>Toy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285BC-702D-131C-BF59-EB26B38D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874"/>
            <a:ext cx="4253011" cy="3309589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8EBFF90E-6039-7C4B-95FA-2904516E17C4}"/>
              </a:ext>
            </a:extLst>
          </p:cNvPr>
          <p:cNvSpPr/>
          <p:nvPr/>
        </p:nvSpPr>
        <p:spPr>
          <a:xfrm>
            <a:off x="4253011" y="2067360"/>
            <a:ext cx="2184572" cy="642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75% Training set</a:t>
            </a:r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B10A021-BC39-BCC1-144B-F8E8022342E2}"/>
              </a:ext>
            </a:extLst>
          </p:cNvPr>
          <p:cNvSpPr/>
          <p:nvPr/>
        </p:nvSpPr>
        <p:spPr>
          <a:xfrm rot="5400000">
            <a:off x="1442393" y="4225160"/>
            <a:ext cx="1211220" cy="7724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25% test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BF325-E80E-11F4-6AF8-FCFC4B50F875}"/>
                  </a:ext>
                </a:extLst>
              </p:cNvPr>
              <p:cNvSpPr txBox="1"/>
              <p:nvPr/>
            </p:nvSpPr>
            <p:spPr>
              <a:xfrm>
                <a:off x="9687437" y="1900814"/>
                <a:ext cx="2665161" cy="8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F" sz="1400" dirty="0"/>
                  <a:t>       Loss function(cross entrpy): 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AF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AF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AF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BF325-E80E-11F4-6AF8-FCFC4B50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437" y="1900814"/>
                <a:ext cx="2665161" cy="830612"/>
              </a:xfrm>
              <a:prstGeom prst="rect">
                <a:avLst/>
              </a:prstGeom>
              <a:blipFill>
                <a:blip r:embed="rId3"/>
                <a:stretch>
                  <a:fillRect t="-61194" r="-474" b="-123881"/>
                </a:stretch>
              </a:blipFill>
            </p:spPr>
            <p:txBody>
              <a:bodyPr/>
              <a:lstStyle/>
              <a:p>
                <a:r>
                  <a:rPr lang="en-AF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14">
            <a:extLst>
              <a:ext uri="{FF2B5EF4-FFF2-40B4-BE49-F238E27FC236}">
                <a16:creationId xmlns:a16="http://schemas.microsoft.com/office/drawing/2014/main" id="{5E1CB51B-E523-2715-9D77-42E8D9B89F7C}"/>
              </a:ext>
            </a:extLst>
          </p:cNvPr>
          <p:cNvCxnSpPr>
            <a:cxnSpLocks/>
          </p:cNvCxnSpPr>
          <p:nvPr/>
        </p:nvCxnSpPr>
        <p:spPr>
          <a:xfrm>
            <a:off x="6826736" y="2584100"/>
            <a:ext cx="0" cy="2175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16">
            <a:extLst>
              <a:ext uri="{FF2B5EF4-FFF2-40B4-BE49-F238E27FC236}">
                <a16:creationId xmlns:a16="http://schemas.microsoft.com/office/drawing/2014/main" id="{5E337B88-605B-17CB-D2C9-76ECE4960803}"/>
              </a:ext>
            </a:extLst>
          </p:cNvPr>
          <p:cNvCxnSpPr>
            <a:cxnSpLocks/>
          </p:cNvCxnSpPr>
          <p:nvPr/>
        </p:nvCxnSpPr>
        <p:spPr>
          <a:xfrm>
            <a:off x="7763633" y="2584100"/>
            <a:ext cx="0" cy="2175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18">
            <a:extLst>
              <a:ext uri="{FF2B5EF4-FFF2-40B4-BE49-F238E27FC236}">
                <a16:creationId xmlns:a16="http://schemas.microsoft.com/office/drawing/2014/main" id="{F317E608-59A4-DB96-03FA-D017F7D03B9F}"/>
              </a:ext>
            </a:extLst>
          </p:cNvPr>
          <p:cNvCxnSpPr>
            <a:cxnSpLocks/>
          </p:cNvCxnSpPr>
          <p:nvPr/>
        </p:nvCxnSpPr>
        <p:spPr>
          <a:xfrm>
            <a:off x="8697900" y="2584100"/>
            <a:ext cx="0" cy="2175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21">
            <a:extLst>
              <a:ext uri="{FF2B5EF4-FFF2-40B4-BE49-F238E27FC236}">
                <a16:creationId xmlns:a16="http://schemas.microsoft.com/office/drawing/2014/main" id="{C6A51012-C3C6-5827-44DA-CDB334C69956}"/>
              </a:ext>
            </a:extLst>
          </p:cNvPr>
          <p:cNvSpPr/>
          <p:nvPr/>
        </p:nvSpPr>
        <p:spPr>
          <a:xfrm>
            <a:off x="6639202" y="2235426"/>
            <a:ext cx="375068" cy="34867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0DCE8514-C889-D99A-1DD8-61AB1E8937B1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7014270" y="2409763"/>
            <a:ext cx="5618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23">
            <a:extLst>
              <a:ext uri="{FF2B5EF4-FFF2-40B4-BE49-F238E27FC236}">
                <a16:creationId xmlns:a16="http://schemas.microsoft.com/office/drawing/2014/main" id="{36222296-071B-E98F-C121-68E7ED500149}"/>
              </a:ext>
            </a:extLst>
          </p:cNvPr>
          <p:cNvSpPr/>
          <p:nvPr/>
        </p:nvSpPr>
        <p:spPr>
          <a:xfrm>
            <a:off x="7576099" y="2235426"/>
            <a:ext cx="375068" cy="348674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B45232BB-16F9-AFC3-A10A-D2CC3E8BDB32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>
            <a:off x="7951167" y="2409763"/>
            <a:ext cx="559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25">
            <a:extLst>
              <a:ext uri="{FF2B5EF4-FFF2-40B4-BE49-F238E27FC236}">
                <a16:creationId xmlns:a16="http://schemas.microsoft.com/office/drawing/2014/main" id="{94154BEE-4DE7-0AD3-6CCA-DF7CC5B8CB45}"/>
              </a:ext>
            </a:extLst>
          </p:cNvPr>
          <p:cNvSpPr/>
          <p:nvPr/>
        </p:nvSpPr>
        <p:spPr>
          <a:xfrm>
            <a:off x="8510365" y="2235426"/>
            <a:ext cx="375068" cy="348674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7FD827-59AA-9825-FCEF-C0580BB50012}"/>
              </a:ext>
            </a:extLst>
          </p:cNvPr>
          <p:cNvSpPr txBox="1"/>
          <p:nvPr/>
        </p:nvSpPr>
        <p:spPr>
          <a:xfrm>
            <a:off x="7080257" y="2050760"/>
            <a:ext cx="5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547C49-884C-C88C-C4E7-01C0BA7D5B7D}"/>
              </a:ext>
            </a:extLst>
          </p:cNvPr>
          <p:cNvSpPr txBox="1"/>
          <p:nvPr/>
        </p:nvSpPr>
        <p:spPr>
          <a:xfrm>
            <a:off x="8001647" y="2045710"/>
            <a:ext cx="5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7E80A-9C8E-99F1-CEFC-50784519C77C}"/>
              </a:ext>
            </a:extLst>
          </p:cNvPr>
          <p:cNvSpPr txBox="1"/>
          <p:nvPr/>
        </p:nvSpPr>
        <p:spPr>
          <a:xfrm>
            <a:off x="6203521" y="2698684"/>
            <a:ext cx="6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128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985D64-640A-5465-0949-EB4B23A021DA}"/>
              </a:ext>
            </a:extLst>
          </p:cNvPr>
          <p:cNvSpPr txBox="1"/>
          <p:nvPr/>
        </p:nvSpPr>
        <p:spPr>
          <a:xfrm>
            <a:off x="7145731" y="2695632"/>
            <a:ext cx="6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128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538A3-F20B-5B35-4F67-60901BFEE6CF}"/>
              </a:ext>
            </a:extLst>
          </p:cNvPr>
          <p:cNvSpPr txBox="1"/>
          <p:nvPr/>
        </p:nvSpPr>
        <p:spPr>
          <a:xfrm>
            <a:off x="8163268" y="2689950"/>
            <a:ext cx="37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392E24-EFFA-F757-F80D-552E5F213FCE}"/>
              </a:ext>
            </a:extLst>
          </p:cNvPr>
          <p:cNvSpPr txBox="1"/>
          <p:nvPr/>
        </p:nvSpPr>
        <p:spPr>
          <a:xfrm>
            <a:off x="6507495" y="1617489"/>
            <a:ext cx="288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F" dirty="0"/>
              <a:t>Random MPS(Tensor train)</a:t>
            </a:r>
          </a:p>
        </p:txBody>
      </p:sp>
      <p:sp>
        <p:nvSpPr>
          <p:cNvPr id="60" name="箭头: 右 17">
            <a:extLst>
              <a:ext uri="{FF2B5EF4-FFF2-40B4-BE49-F238E27FC236}">
                <a16:creationId xmlns:a16="http://schemas.microsoft.com/office/drawing/2014/main" id="{0F8AEE39-B935-5719-5A1E-0D477FC00CB6}"/>
              </a:ext>
            </a:extLst>
          </p:cNvPr>
          <p:cNvSpPr/>
          <p:nvPr/>
        </p:nvSpPr>
        <p:spPr>
          <a:xfrm>
            <a:off x="8946708" y="2116858"/>
            <a:ext cx="1053145" cy="642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38BDD4-4076-BAFC-557E-45B0D7BDF4F2}"/>
              </a:ext>
            </a:extLst>
          </p:cNvPr>
          <p:cNvGrpSpPr/>
          <p:nvPr/>
        </p:nvGrpSpPr>
        <p:grpSpPr>
          <a:xfrm>
            <a:off x="1009614" y="5188153"/>
            <a:ext cx="2277474" cy="1336853"/>
            <a:chOff x="5508175" y="1738405"/>
            <a:chExt cx="2277474" cy="1336853"/>
          </a:xfrm>
        </p:grpSpPr>
        <p:cxnSp>
          <p:nvCxnSpPr>
            <p:cNvPr id="62" name="直接连接符 14">
              <a:extLst>
                <a:ext uri="{FF2B5EF4-FFF2-40B4-BE49-F238E27FC236}">
                  <a16:creationId xmlns:a16="http://schemas.microsoft.com/office/drawing/2014/main" id="{BB370D14-1ACD-0701-59CC-B9E761EFD3B9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09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16">
              <a:extLst>
                <a:ext uri="{FF2B5EF4-FFF2-40B4-BE49-F238E27FC236}">
                  <a16:creationId xmlns:a16="http://schemas.microsoft.com/office/drawing/2014/main" id="{E06DE087-AC06-E6CE-0841-66576D2149BD}"/>
                </a:ext>
              </a:extLst>
            </p:cNvPr>
            <p:cNvCxnSpPr>
              <a:cxnSpLocks/>
            </p:cNvCxnSpPr>
            <p:nvPr/>
          </p:nvCxnSpPr>
          <p:spPr>
            <a:xfrm>
              <a:off x="6632606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18">
              <a:extLst>
                <a:ext uri="{FF2B5EF4-FFF2-40B4-BE49-F238E27FC236}">
                  <a16:creationId xmlns:a16="http://schemas.microsoft.com/office/drawing/2014/main" id="{45B9C710-63B3-6577-254C-8814DFC9715D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73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椭圆 21">
              <a:extLst>
                <a:ext uri="{FF2B5EF4-FFF2-40B4-BE49-F238E27FC236}">
                  <a16:creationId xmlns:a16="http://schemas.microsoft.com/office/drawing/2014/main" id="{7C4F8731-AFA1-8F94-F98C-4783A88FC306}"/>
                </a:ext>
              </a:extLst>
            </p:cNvPr>
            <p:cNvSpPr/>
            <p:nvPr/>
          </p:nvSpPr>
          <p:spPr>
            <a:xfrm>
              <a:off x="5508175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6" name="直接连接符 22">
              <a:extLst>
                <a:ext uri="{FF2B5EF4-FFF2-40B4-BE49-F238E27FC236}">
                  <a16:creationId xmlns:a16="http://schemas.microsoft.com/office/drawing/2014/main" id="{5DC08E1B-D402-3387-48A2-EE6D89213312}"/>
                </a:ext>
              </a:extLst>
            </p:cNvPr>
            <p:cNvCxnSpPr>
              <a:cxnSpLocks/>
              <a:stCxn id="67" idx="2"/>
              <a:endCxn id="65" idx="6"/>
            </p:cNvCxnSpPr>
            <p:nvPr/>
          </p:nvCxnSpPr>
          <p:spPr>
            <a:xfrm flipH="1">
              <a:off x="5883243" y="2314019"/>
              <a:ext cx="56182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椭圆 23">
              <a:extLst>
                <a:ext uri="{FF2B5EF4-FFF2-40B4-BE49-F238E27FC236}">
                  <a16:creationId xmlns:a16="http://schemas.microsoft.com/office/drawing/2014/main" id="{6BA0527C-5BDB-9252-9B1E-78DE5957E703}"/>
                </a:ext>
              </a:extLst>
            </p:cNvPr>
            <p:cNvSpPr/>
            <p:nvPr/>
          </p:nvSpPr>
          <p:spPr>
            <a:xfrm>
              <a:off x="6445072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8" name="直接连接符 24">
              <a:extLst>
                <a:ext uri="{FF2B5EF4-FFF2-40B4-BE49-F238E27FC236}">
                  <a16:creationId xmlns:a16="http://schemas.microsoft.com/office/drawing/2014/main" id="{09973EB2-5AC9-AB36-A782-8A9CA66DB4D8}"/>
                </a:ext>
              </a:extLst>
            </p:cNvPr>
            <p:cNvCxnSpPr>
              <a:cxnSpLocks/>
              <a:stCxn id="69" idx="2"/>
              <a:endCxn id="67" idx="6"/>
            </p:cNvCxnSpPr>
            <p:nvPr/>
          </p:nvCxnSpPr>
          <p:spPr>
            <a:xfrm flipH="1">
              <a:off x="6820140" y="2314019"/>
              <a:ext cx="55919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椭圆 25">
              <a:extLst>
                <a:ext uri="{FF2B5EF4-FFF2-40B4-BE49-F238E27FC236}">
                  <a16:creationId xmlns:a16="http://schemas.microsoft.com/office/drawing/2014/main" id="{AF82EBC6-2A93-AFB1-A564-6B623A0AA37F}"/>
                </a:ext>
              </a:extLst>
            </p:cNvPr>
            <p:cNvSpPr/>
            <p:nvPr/>
          </p:nvSpPr>
          <p:spPr>
            <a:xfrm>
              <a:off x="7379338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272B61D-322A-DA96-D450-91EF8840F76B}"/>
                </a:ext>
              </a:extLst>
            </p:cNvPr>
            <p:cNvSpPr txBox="1"/>
            <p:nvPr/>
          </p:nvSpPr>
          <p:spPr>
            <a:xfrm>
              <a:off x="5949230" y="1955016"/>
              <a:ext cx="508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C727E6-B589-DACF-1C3D-4AD5C337AF9C}"/>
                </a:ext>
              </a:extLst>
            </p:cNvPr>
            <p:cNvSpPr txBox="1"/>
            <p:nvPr/>
          </p:nvSpPr>
          <p:spPr>
            <a:xfrm>
              <a:off x="6870620" y="1949966"/>
              <a:ext cx="508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72991D6-2F96-74F4-AF4F-30AE2485D496}"/>
                </a:ext>
              </a:extLst>
            </p:cNvPr>
            <p:cNvSpPr txBox="1"/>
            <p:nvPr/>
          </p:nvSpPr>
          <p:spPr>
            <a:xfrm>
              <a:off x="7412872" y="2705926"/>
              <a:ext cx="37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A344D7-9B09-052B-B86D-C74266EE5CB3}"/>
                </a:ext>
              </a:extLst>
            </p:cNvPr>
            <p:cNvSpPr txBox="1"/>
            <p:nvPr/>
          </p:nvSpPr>
          <p:spPr>
            <a:xfrm>
              <a:off x="5850876" y="1738405"/>
              <a:ext cx="166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Trained MPS</a:t>
              </a:r>
            </a:p>
          </p:txBody>
        </p:sp>
      </p:grpSp>
      <p:sp>
        <p:nvSpPr>
          <p:cNvPr id="76" name="箭头: 右 17">
            <a:extLst>
              <a:ext uri="{FF2B5EF4-FFF2-40B4-BE49-F238E27FC236}">
                <a16:creationId xmlns:a16="http://schemas.microsoft.com/office/drawing/2014/main" id="{A1AA5BDE-BABB-4112-2919-2A0BC2706EBA}"/>
              </a:ext>
            </a:extLst>
          </p:cNvPr>
          <p:cNvSpPr/>
          <p:nvPr/>
        </p:nvSpPr>
        <p:spPr>
          <a:xfrm rot="5400000">
            <a:off x="10815001" y="2837227"/>
            <a:ext cx="723846" cy="505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iter</a:t>
            </a:r>
            <a:endParaRPr lang="zh-CN" altLang="en-US" dirty="0"/>
          </a:p>
        </p:txBody>
      </p:sp>
      <p:sp>
        <p:nvSpPr>
          <p:cNvPr id="77" name="箭头: 右 17">
            <a:extLst>
              <a:ext uri="{FF2B5EF4-FFF2-40B4-BE49-F238E27FC236}">
                <a16:creationId xmlns:a16="http://schemas.microsoft.com/office/drawing/2014/main" id="{5A81477D-0F46-43A4-F7A4-E78E2D680987}"/>
              </a:ext>
            </a:extLst>
          </p:cNvPr>
          <p:cNvSpPr/>
          <p:nvPr/>
        </p:nvSpPr>
        <p:spPr>
          <a:xfrm>
            <a:off x="3541855" y="5540932"/>
            <a:ext cx="1463628" cy="505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78" name="图片 8">
            <a:extLst>
              <a:ext uri="{FF2B5EF4-FFF2-40B4-BE49-F238E27FC236}">
                <a16:creationId xmlns:a16="http://schemas.microsoft.com/office/drawing/2014/main" id="{DE85BA33-E6AD-0031-3F4A-25F0AC43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28" y="4100775"/>
            <a:ext cx="2696089" cy="2757225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8C54C27-0E8E-BC92-B6A7-51757E9D7B76}"/>
              </a:ext>
            </a:extLst>
          </p:cNvPr>
          <p:cNvGrpSpPr/>
          <p:nvPr/>
        </p:nvGrpSpPr>
        <p:grpSpPr>
          <a:xfrm>
            <a:off x="9742939" y="3484073"/>
            <a:ext cx="2449061" cy="1336853"/>
            <a:chOff x="5336588" y="1738405"/>
            <a:chExt cx="2449061" cy="1336853"/>
          </a:xfrm>
        </p:grpSpPr>
        <p:cxnSp>
          <p:nvCxnSpPr>
            <p:cNvPr id="80" name="直接连接符 14">
              <a:extLst>
                <a:ext uri="{FF2B5EF4-FFF2-40B4-BE49-F238E27FC236}">
                  <a16:creationId xmlns:a16="http://schemas.microsoft.com/office/drawing/2014/main" id="{082FC46A-3CA4-2254-D32A-61155E013DB7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09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16">
              <a:extLst>
                <a:ext uri="{FF2B5EF4-FFF2-40B4-BE49-F238E27FC236}">
                  <a16:creationId xmlns:a16="http://schemas.microsoft.com/office/drawing/2014/main" id="{DE59EB0C-1A6A-C5FC-7D62-F13E06446DFF}"/>
                </a:ext>
              </a:extLst>
            </p:cNvPr>
            <p:cNvCxnSpPr>
              <a:cxnSpLocks/>
            </p:cNvCxnSpPr>
            <p:nvPr/>
          </p:nvCxnSpPr>
          <p:spPr>
            <a:xfrm>
              <a:off x="6632606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18">
              <a:extLst>
                <a:ext uri="{FF2B5EF4-FFF2-40B4-BE49-F238E27FC236}">
                  <a16:creationId xmlns:a16="http://schemas.microsoft.com/office/drawing/2014/main" id="{74B9F4F2-AA58-1C35-D5B6-B3148F8EFFA5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73" y="2488356"/>
              <a:ext cx="0" cy="217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椭圆 21">
              <a:extLst>
                <a:ext uri="{FF2B5EF4-FFF2-40B4-BE49-F238E27FC236}">
                  <a16:creationId xmlns:a16="http://schemas.microsoft.com/office/drawing/2014/main" id="{6A1F5FBB-6917-2BBE-9BAE-46C1FEEAF33D}"/>
                </a:ext>
              </a:extLst>
            </p:cNvPr>
            <p:cNvSpPr/>
            <p:nvPr/>
          </p:nvSpPr>
          <p:spPr>
            <a:xfrm>
              <a:off x="5508175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4" name="直接连接符 22">
              <a:extLst>
                <a:ext uri="{FF2B5EF4-FFF2-40B4-BE49-F238E27FC236}">
                  <a16:creationId xmlns:a16="http://schemas.microsoft.com/office/drawing/2014/main" id="{CCBA77C7-A619-4CB7-C8D3-0F7E9C754810}"/>
                </a:ext>
              </a:extLst>
            </p:cNvPr>
            <p:cNvCxnSpPr>
              <a:cxnSpLocks/>
              <a:stCxn id="85" idx="2"/>
              <a:endCxn id="83" idx="6"/>
            </p:cNvCxnSpPr>
            <p:nvPr/>
          </p:nvCxnSpPr>
          <p:spPr>
            <a:xfrm flipH="1">
              <a:off x="5883243" y="2314019"/>
              <a:ext cx="56182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23">
              <a:extLst>
                <a:ext uri="{FF2B5EF4-FFF2-40B4-BE49-F238E27FC236}">
                  <a16:creationId xmlns:a16="http://schemas.microsoft.com/office/drawing/2014/main" id="{2977A736-64F2-8B30-D423-AAB17D7E487E}"/>
                </a:ext>
              </a:extLst>
            </p:cNvPr>
            <p:cNvSpPr/>
            <p:nvPr/>
          </p:nvSpPr>
          <p:spPr>
            <a:xfrm>
              <a:off x="6445072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6" name="直接连接符 24">
              <a:extLst>
                <a:ext uri="{FF2B5EF4-FFF2-40B4-BE49-F238E27FC236}">
                  <a16:creationId xmlns:a16="http://schemas.microsoft.com/office/drawing/2014/main" id="{B30D4CC8-1314-32B5-FB9A-9547DC8D3749}"/>
                </a:ext>
              </a:extLst>
            </p:cNvPr>
            <p:cNvCxnSpPr>
              <a:cxnSpLocks/>
              <a:stCxn id="87" idx="2"/>
              <a:endCxn id="85" idx="6"/>
            </p:cNvCxnSpPr>
            <p:nvPr/>
          </p:nvCxnSpPr>
          <p:spPr>
            <a:xfrm flipH="1">
              <a:off x="6820140" y="2314019"/>
              <a:ext cx="55919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椭圆 25">
              <a:extLst>
                <a:ext uri="{FF2B5EF4-FFF2-40B4-BE49-F238E27FC236}">
                  <a16:creationId xmlns:a16="http://schemas.microsoft.com/office/drawing/2014/main" id="{FD1E7B62-7130-64E6-21DD-93AF2FD3C59B}"/>
                </a:ext>
              </a:extLst>
            </p:cNvPr>
            <p:cNvSpPr/>
            <p:nvPr/>
          </p:nvSpPr>
          <p:spPr>
            <a:xfrm>
              <a:off x="7379338" y="2139682"/>
              <a:ext cx="375068" cy="34867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1188E33-AE35-4F34-0337-A4A338462DA9}"/>
                </a:ext>
              </a:extLst>
            </p:cNvPr>
            <p:cNvSpPr txBox="1"/>
            <p:nvPr/>
          </p:nvSpPr>
          <p:spPr>
            <a:xfrm>
              <a:off x="5949230" y="1955016"/>
              <a:ext cx="508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1A7EFD-BF4F-1405-0B34-C87926914D1C}"/>
                </a:ext>
              </a:extLst>
            </p:cNvPr>
            <p:cNvSpPr txBox="1"/>
            <p:nvPr/>
          </p:nvSpPr>
          <p:spPr>
            <a:xfrm>
              <a:off x="6870620" y="1949966"/>
              <a:ext cx="508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33EF478-2000-73FE-6C8D-6A1E6B69EA63}"/>
                </a:ext>
              </a:extLst>
            </p:cNvPr>
            <p:cNvSpPr txBox="1"/>
            <p:nvPr/>
          </p:nvSpPr>
          <p:spPr>
            <a:xfrm>
              <a:off x="5336588" y="2705926"/>
              <a:ext cx="654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128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5730A1-089E-1A3D-0E9D-EBF2A020606F}"/>
                </a:ext>
              </a:extLst>
            </p:cNvPr>
            <p:cNvSpPr txBox="1"/>
            <p:nvPr/>
          </p:nvSpPr>
          <p:spPr>
            <a:xfrm>
              <a:off x="6357501" y="2705597"/>
              <a:ext cx="654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128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BD01A8-F6E4-DEF2-B0E1-5E273F7EDD6E}"/>
                </a:ext>
              </a:extLst>
            </p:cNvPr>
            <p:cNvSpPr txBox="1"/>
            <p:nvPr/>
          </p:nvSpPr>
          <p:spPr>
            <a:xfrm>
              <a:off x="7412872" y="2705926"/>
              <a:ext cx="37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7A4FFCA-5075-85F4-F5D9-84F35EAEF327}"/>
                </a:ext>
              </a:extLst>
            </p:cNvPr>
            <p:cNvSpPr txBox="1"/>
            <p:nvPr/>
          </p:nvSpPr>
          <p:spPr>
            <a:xfrm>
              <a:off x="5850876" y="1738405"/>
              <a:ext cx="166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F" dirty="0"/>
                <a:t>Trained MPS</a:t>
              </a:r>
            </a:p>
          </p:txBody>
        </p:sp>
      </p:grpSp>
      <p:sp>
        <p:nvSpPr>
          <p:cNvPr id="94" name="椭圆 6">
            <a:extLst>
              <a:ext uri="{FF2B5EF4-FFF2-40B4-BE49-F238E27FC236}">
                <a16:creationId xmlns:a16="http://schemas.microsoft.com/office/drawing/2014/main" id="{E52BDDBB-CD70-9E8C-A369-72D6FE58EC81}"/>
              </a:ext>
            </a:extLst>
          </p:cNvPr>
          <p:cNvSpPr/>
          <p:nvPr/>
        </p:nvSpPr>
        <p:spPr>
          <a:xfrm>
            <a:off x="6608475" y="3209307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95" name="直接连接符 8">
            <a:extLst>
              <a:ext uri="{FF2B5EF4-FFF2-40B4-BE49-F238E27FC236}">
                <a16:creationId xmlns:a16="http://schemas.microsoft.com/office/drawing/2014/main" id="{972FCA4C-BF4D-E8D1-0510-A80C43FD9D8F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6826736" y="295699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椭圆 11">
            <a:extLst>
              <a:ext uri="{FF2B5EF4-FFF2-40B4-BE49-F238E27FC236}">
                <a16:creationId xmlns:a16="http://schemas.microsoft.com/office/drawing/2014/main" id="{489E898B-4638-3128-F3BE-54A604D23593}"/>
              </a:ext>
            </a:extLst>
          </p:cNvPr>
          <p:cNvSpPr/>
          <p:nvPr/>
        </p:nvSpPr>
        <p:spPr>
          <a:xfrm>
            <a:off x="7553230" y="3209307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97" name="直接连接符 12">
            <a:extLst>
              <a:ext uri="{FF2B5EF4-FFF2-40B4-BE49-F238E27FC236}">
                <a16:creationId xmlns:a16="http://schemas.microsoft.com/office/drawing/2014/main" id="{74B121DB-76F0-F500-2B62-EF06F25BC5C3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7771491" y="295699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椭圆 13">
            <a:extLst>
              <a:ext uri="{FF2B5EF4-FFF2-40B4-BE49-F238E27FC236}">
                <a16:creationId xmlns:a16="http://schemas.microsoft.com/office/drawing/2014/main" id="{7663CD53-569F-A1F4-A4AC-416710853142}"/>
              </a:ext>
            </a:extLst>
          </p:cNvPr>
          <p:cNvSpPr/>
          <p:nvPr/>
        </p:nvSpPr>
        <p:spPr>
          <a:xfrm>
            <a:off x="8479639" y="3209307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99" name="直接连接符 14">
            <a:extLst>
              <a:ext uri="{FF2B5EF4-FFF2-40B4-BE49-F238E27FC236}">
                <a16:creationId xmlns:a16="http://schemas.microsoft.com/office/drawing/2014/main" id="{C12A833B-5574-7425-D8CE-19FCF94F26EA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8697900" y="295699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椭圆 6">
            <a:extLst>
              <a:ext uri="{FF2B5EF4-FFF2-40B4-BE49-F238E27FC236}">
                <a16:creationId xmlns:a16="http://schemas.microsoft.com/office/drawing/2014/main" id="{446029AB-2986-5EE1-9EEE-5021887FC1D2}"/>
              </a:ext>
            </a:extLst>
          </p:cNvPr>
          <p:cNvSpPr/>
          <p:nvPr/>
        </p:nvSpPr>
        <p:spPr>
          <a:xfrm>
            <a:off x="978887" y="6152689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3" name="椭圆 11">
            <a:extLst>
              <a:ext uri="{FF2B5EF4-FFF2-40B4-BE49-F238E27FC236}">
                <a16:creationId xmlns:a16="http://schemas.microsoft.com/office/drawing/2014/main" id="{81EA68FB-610D-1217-7A82-70AA85006EAC}"/>
              </a:ext>
            </a:extLst>
          </p:cNvPr>
          <p:cNvSpPr/>
          <p:nvPr/>
        </p:nvSpPr>
        <p:spPr>
          <a:xfrm>
            <a:off x="1915784" y="6160817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82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5804-1A6D-02F7-8B08-921A05C0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018" cy="1325563"/>
          </a:xfrm>
        </p:spPr>
        <p:txBody>
          <a:bodyPr/>
          <a:lstStyle/>
          <a:p>
            <a:r>
              <a:rPr lang="en-AF" dirty="0"/>
              <a:t>Improvement for TT: </a:t>
            </a:r>
            <a:r>
              <a:rPr lang="en-US" dirty="0"/>
              <a:t>Tucker decomposition</a:t>
            </a:r>
            <a:endParaRPr lang="en-AF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B14B3-2746-921F-56BD-DF917330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8" t="9467" r="25587" b="4044"/>
          <a:stretch/>
        </p:blipFill>
        <p:spPr>
          <a:xfrm>
            <a:off x="8601463" y="1626178"/>
            <a:ext cx="3238789" cy="4197928"/>
          </a:xfrm>
          <a:prstGeom prst="rect">
            <a:avLst/>
          </a:prstGeom>
        </p:spPr>
      </p:pic>
      <p:pic>
        <p:nvPicPr>
          <p:cNvPr id="1028" name="Picture 4" descr="Faster quantum state decomposition with Tucker tensor approximation |  Quantum Machine Intelligence">
            <a:extLst>
              <a:ext uri="{FF2B5EF4-FFF2-40B4-BE49-F238E27FC236}">
                <a16:creationId xmlns:a16="http://schemas.microsoft.com/office/drawing/2014/main" id="{AE191AD5-FD4C-E234-740D-3BBE31DA8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2" y="1346202"/>
            <a:ext cx="6810374" cy="36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549F2B-FDFE-8FDF-564A-4847344B2BE3}"/>
                  </a:ext>
                </a:extLst>
              </p:cNvPr>
              <p:cNvSpPr txBox="1"/>
              <p:nvPr/>
            </p:nvSpPr>
            <p:spPr>
              <a:xfrm>
                <a:off x="351748" y="4978401"/>
                <a:ext cx="7418441" cy="76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F" sz="4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AF" sz="4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F" sz="40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endParaRPr lang="en-AF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549F2B-FDFE-8FDF-564A-4847344B2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8" y="4978401"/>
                <a:ext cx="7418441" cy="763735"/>
              </a:xfrm>
              <a:prstGeom prst="rect">
                <a:avLst/>
              </a:prstGeom>
              <a:blipFill>
                <a:blip r:embed="rId4"/>
                <a:stretch>
                  <a:fillRect l="-1026" b="-13115"/>
                </a:stretch>
              </a:blipFill>
            </p:spPr>
            <p:txBody>
              <a:bodyPr/>
              <a:lstStyle/>
              <a:p>
                <a:r>
                  <a:rPr lang="en-AF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2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8D9DB-7D8F-C2F7-0BDE-82CA2500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models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5B5AAD-6437-C94C-9953-598CF3A5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6" y="1656046"/>
            <a:ext cx="2883260" cy="2948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EEA5E-7AD5-FEF3-E5C0-033BBEBB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08" y="1473111"/>
            <a:ext cx="3037539" cy="3096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733583-2A80-3E98-1076-D432B3E7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23" y="1698744"/>
            <a:ext cx="3399760" cy="2871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939774-1663-EBE6-8A18-17D43601170F}"/>
              </a:ext>
            </a:extLst>
          </p:cNvPr>
          <p:cNvSpPr txBox="1"/>
          <p:nvPr/>
        </p:nvSpPr>
        <p:spPr>
          <a:xfrm>
            <a:off x="661988" y="4819650"/>
            <a:ext cx="3457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Tensor network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Accuracy</a:t>
            </a:r>
            <a:r>
              <a:rPr lang="zh-CN" altLang="en-US" sz="2800" dirty="0"/>
              <a:t>：</a:t>
            </a:r>
            <a:r>
              <a:rPr lang="en-US" altLang="zh-CN" sz="2800" dirty="0"/>
              <a:t>94%</a:t>
            </a:r>
          </a:p>
          <a:p>
            <a:r>
              <a:rPr lang="en-US" altLang="zh-CN" sz="2800" dirty="0"/>
              <a:t>Time:8 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4B6E40-1E48-6B18-8850-DA424EB6F1AD}"/>
              </a:ext>
            </a:extLst>
          </p:cNvPr>
          <p:cNvSpPr txBox="1"/>
          <p:nvPr/>
        </p:nvSpPr>
        <p:spPr>
          <a:xfrm>
            <a:off x="4414838" y="4819649"/>
            <a:ext cx="3457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SVM with RBF kernel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Accuracy</a:t>
            </a:r>
            <a:r>
              <a:rPr lang="zh-CN" altLang="en-US" sz="2800" dirty="0"/>
              <a:t>：</a:t>
            </a:r>
            <a:r>
              <a:rPr lang="en-US" altLang="zh-CN" sz="2800" dirty="0"/>
              <a:t>94%</a:t>
            </a:r>
          </a:p>
          <a:p>
            <a:r>
              <a:rPr lang="en-US" altLang="zh-CN" sz="2800" dirty="0"/>
              <a:t>Time:6 s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5082C1-5552-23D3-0C8C-4176E15E8612}"/>
              </a:ext>
            </a:extLst>
          </p:cNvPr>
          <p:cNvSpPr txBox="1"/>
          <p:nvPr/>
        </p:nvSpPr>
        <p:spPr>
          <a:xfrm>
            <a:off x="8167689" y="4833935"/>
            <a:ext cx="4133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Full connected linear NN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Accuracy</a:t>
            </a:r>
            <a:r>
              <a:rPr lang="zh-CN" altLang="en-US" sz="2800" dirty="0"/>
              <a:t>：</a:t>
            </a:r>
            <a:r>
              <a:rPr lang="en-US" altLang="zh-CN" sz="2800" dirty="0"/>
              <a:t>84%</a:t>
            </a:r>
          </a:p>
          <a:p>
            <a:r>
              <a:rPr lang="en-US" altLang="zh-CN" sz="2800" dirty="0"/>
              <a:t>Time:14 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954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1D6F9-B723-5F2A-CDB4-B72C866E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7712"/>
            <a:ext cx="10515600" cy="1325563"/>
          </a:xfrm>
        </p:spPr>
        <p:txBody>
          <a:bodyPr/>
          <a:lstStyle/>
          <a:p>
            <a:r>
              <a:rPr lang="en-US" altLang="zh-CN" dirty="0"/>
              <a:t>Why TNML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FDF3B-64F4-264A-1656-6038431E5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5051"/>
            <a:ext cx="10515600" cy="595312"/>
          </a:xfrm>
        </p:spPr>
        <p:txBody>
          <a:bodyPr/>
          <a:lstStyle/>
          <a:p>
            <a:r>
              <a:rPr lang="en-US" altLang="zh-CN" dirty="0"/>
              <a:t>Most information of an image is pretty localized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015D5-0799-136B-D253-C25F066A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1" y="2983585"/>
            <a:ext cx="5410229" cy="3025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9458D2-99A9-D24B-D1B5-40CEEB24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16"/>
          <a:stretch/>
        </p:blipFill>
        <p:spPr>
          <a:xfrm>
            <a:off x="4921460" y="147637"/>
            <a:ext cx="3548078" cy="27007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D2C772-63F0-9186-0E44-0A9840AB3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629" y="3075452"/>
            <a:ext cx="4405312" cy="2841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5358E3-E1EC-C3B7-D109-EC00C38791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322" b="-1322"/>
          <a:stretch/>
        </p:blipFill>
        <p:spPr>
          <a:xfrm>
            <a:off x="8549285" y="222893"/>
            <a:ext cx="3642715" cy="27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BB6CE-09D4-3DB5-36C4-2FC05C8F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 Vs Disadvantage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15FF8-D490-5A82-292C-EAF35E8B4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Pro: </a:t>
            </a:r>
          </a:p>
          <a:p>
            <a:pPr marL="0" indent="0">
              <a:buNone/>
            </a:pPr>
            <a:r>
              <a:rPr lang="en-US" altLang="zh-CN" dirty="0"/>
              <a:t>1.Linear complexity compared to kernel learning</a:t>
            </a:r>
          </a:p>
          <a:p>
            <a:pPr marL="0" indent="0">
              <a:buNone/>
            </a:pPr>
            <a:r>
              <a:rPr lang="en-US" altLang="zh-CN" dirty="0"/>
              <a:t>2.Explainable linear algebra</a:t>
            </a:r>
          </a:p>
          <a:p>
            <a:pPr marL="0" indent="0">
              <a:buNone/>
            </a:pPr>
            <a:r>
              <a:rPr lang="en-US" altLang="zh-CN" dirty="0"/>
              <a:t>3.Easy to handle super high dimensional data</a:t>
            </a:r>
          </a:p>
          <a:p>
            <a:pPr marL="0" indent="0">
              <a:buNone/>
            </a:pPr>
            <a:r>
              <a:rPr lang="en-US" altLang="zh-CN" dirty="0"/>
              <a:t>4.Sparse tensor can make TN much effective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Con:</a:t>
            </a:r>
          </a:p>
          <a:p>
            <a:pPr marL="0" indent="0">
              <a:buNone/>
            </a:pPr>
            <a:r>
              <a:rPr lang="en-US" altLang="zh-CN" dirty="0"/>
              <a:t>1.TN have lots of parameter, cost to train can be very high</a:t>
            </a:r>
          </a:p>
          <a:p>
            <a:pPr marL="0" indent="0">
              <a:buNone/>
            </a:pPr>
            <a:r>
              <a:rPr lang="en-US" altLang="zh-CN" dirty="0"/>
              <a:t>2. Best architecture choices still being explored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31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05383-2D4F-2A51-93C2-B6632670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Application1: Iris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746FB-FC61-56F6-E336-EFD179DB2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024" y="234445"/>
            <a:ext cx="3690937" cy="337581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Tensor network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Accuracy: </a:t>
            </a:r>
          </a:p>
          <a:p>
            <a:pPr marL="0" indent="0">
              <a:buNone/>
            </a:pPr>
            <a:r>
              <a:rPr lang="en-US" altLang="zh-CN" dirty="0"/>
              <a:t>Before PCA: 78%</a:t>
            </a:r>
          </a:p>
          <a:p>
            <a:pPr marL="0" indent="0">
              <a:buNone/>
            </a:pPr>
            <a:r>
              <a:rPr lang="en-US" altLang="zh-CN" dirty="0"/>
              <a:t>   After PCA:  89%</a:t>
            </a:r>
          </a:p>
          <a:p>
            <a:r>
              <a:rPr lang="en-US" altLang="zh-CN" dirty="0"/>
              <a:t>Time: 14s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B682AD-3717-6A38-4BB9-A3F56A4E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1" y="1922354"/>
            <a:ext cx="3143250" cy="3143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60FF47-70FE-F146-4DF8-FDA43A83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27" y="1559466"/>
            <a:ext cx="3379523" cy="3533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68899-8774-661A-5A16-00B5C9CE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024" y="3159393"/>
            <a:ext cx="3464162" cy="34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5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A99AF-DBD3-EAB4-80DD-BD8D0106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Applicatiton2: </a:t>
            </a:r>
            <a:r>
              <a:rPr lang="en-US" altLang="zh-CN" dirty="0" err="1"/>
              <a:t>hBN</a:t>
            </a:r>
            <a:r>
              <a:rPr lang="en-US" altLang="zh-CN" dirty="0"/>
              <a:t> thickness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2D88C-235C-A82D-0CE4-0188A62B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21570" y="1495424"/>
            <a:ext cx="2157412" cy="285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5EE352-5F1F-408C-EAE1-ECA77BE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00" y="1549400"/>
            <a:ext cx="4270215" cy="494347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4481E59-8F5F-BFE9-27F5-CCF0E1E82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06" y="319377"/>
            <a:ext cx="3690937" cy="337581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Tensor network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Accuracy: 70%</a:t>
            </a:r>
          </a:p>
          <a:p>
            <a:r>
              <a:rPr lang="en-US" altLang="zh-CN" dirty="0"/>
              <a:t>Time: 40s</a:t>
            </a:r>
            <a:endParaRPr lang="zh-CN" altLang="en-US" dirty="0"/>
          </a:p>
        </p:txBody>
      </p:sp>
      <p:pic>
        <p:nvPicPr>
          <p:cNvPr id="6" name="Picture 5" descr="A graph of red green and blue dots&#10;&#10;Description automatically generated">
            <a:extLst>
              <a:ext uri="{FF2B5EF4-FFF2-40B4-BE49-F238E27FC236}">
                <a16:creationId xmlns:a16="http://schemas.microsoft.com/office/drawing/2014/main" id="{5D27F496-E5C2-C40B-1DB3-0573D37E7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44" y="2150022"/>
            <a:ext cx="4826099" cy="47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AF4CF-565E-B22D-379E-AC8E476A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196" y="-79324"/>
            <a:ext cx="10515600" cy="1325563"/>
          </a:xfrm>
        </p:spPr>
        <p:txBody>
          <a:bodyPr/>
          <a:lstStyle/>
          <a:p>
            <a:r>
              <a:rPr lang="en-US" altLang="zh-CN" dirty="0"/>
              <a:t>Machine learning in a nutshell</a:t>
            </a:r>
            <a:endParaRPr lang="zh-CN" altLang="en-US" dirty="0"/>
          </a:p>
        </p:txBody>
      </p:sp>
      <p:pic>
        <p:nvPicPr>
          <p:cNvPr id="1026" name="Picture 2" descr="Machine Learning In a Nutshell 6 1024x696 - Machine Learning In a Nutshell: Guide for Business Leaders">
            <a:extLst>
              <a:ext uri="{FF2B5EF4-FFF2-40B4-BE49-F238E27FC236}">
                <a16:creationId xmlns:a16="http://schemas.microsoft.com/office/drawing/2014/main" id="{FAD42825-88B2-F35F-8BFB-F0AFEF095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4" t="4136" r="16593" b="68706"/>
          <a:stretch/>
        </p:blipFill>
        <p:spPr bwMode="auto">
          <a:xfrm>
            <a:off x="2689003" y="969431"/>
            <a:ext cx="5677855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E3BC9-92FF-E5A5-B695-F7456643A9C3}"/>
                  </a:ext>
                </a:extLst>
              </p:cNvPr>
              <p:cNvSpPr txBox="1"/>
              <p:nvPr/>
            </p:nvSpPr>
            <p:spPr>
              <a:xfrm>
                <a:off x="910915" y="2433283"/>
                <a:ext cx="9053676" cy="1271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𝐹𝑢𝑛𝑐𝑎𝑡𝑖𝑜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𝑇𝑟𝑎𝑖𝑛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𝐷𝑎𝑡𝑎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</m:oMath>
                  </m:oMathPara>
                </a14:m>
                <a:endParaRPr lang="en-US" altLang="zh-CN" sz="3600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E3BC9-92FF-E5A5-B695-F7456643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15" y="2433283"/>
                <a:ext cx="9053676" cy="1271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996EC0-4D19-E5B2-AB98-FBE2C0F28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5" y="3744102"/>
            <a:ext cx="4755641" cy="2954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1B7BDF-0BBA-8620-3E42-A48DA361D6B3}"/>
                  </a:ext>
                </a:extLst>
              </p:cNvPr>
              <p:cNvSpPr txBox="1"/>
              <p:nvPr/>
            </p:nvSpPr>
            <p:spPr>
              <a:xfrm>
                <a:off x="5740646" y="4318909"/>
                <a:ext cx="5762951" cy="161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In the language of physics: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1B7BDF-0BBA-8620-3E42-A48DA361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46" y="4318909"/>
                <a:ext cx="5762951" cy="1613455"/>
              </a:xfrm>
              <a:prstGeom prst="rect">
                <a:avLst/>
              </a:prstGeom>
              <a:blipFill>
                <a:blip r:embed="rId6"/>
                <a:stretch>
                  <a:fillRect l="-2751" t="-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94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47876-24C7-7F8F-A687-0D2D398D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DMRG and optimization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0D2ED1-67CA-1CF0-058B-44780C33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4"/>
          <a:stretch/>
        </p:blipFill>
        <p:spPr>
          <a:xfrm>
            <a:off x="903017" y="2478119"/>
            <a:ext cx="9244080" cy="3399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DD5B7A-7D14-6FC0-2702-2E5FD10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45" y="1366933"/>
            <a:ext cx="4486308" cy="16668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8FF4C1-39C5-20CF-B999-1A681B641A1B}"/>
              </a:ext>
            </a:extLst>
          </p:cNvPr>
          <p:cNvSpPr txBox="1"/>
          <p:nvPr/>
        </p:nvSpPr>
        <p:spPr>
          <a:xfrm>
            <a:off x="1279145" y="5877328"/>
            <a:ext cx="492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1.We do not change H in DMRG</a:t>
            </a:r>
          </a:p>
          <a:p>
            <a:r>
              <a:rPr lang="en-US" altLang="zh-CN" sz="2400" b="1" dirty="0"/>
              <a:t>2. Fully linear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162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31A6B-6D56-CAE8-CEC6-A3F51AED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8163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MPS machine learning: we change MPS instead of MPO</a:t>
            </a:r>
            <a:endParaRPr lang="zh-CN" altLang="en-US" sz="36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E34C3E-809B-A2E8-F9F9-AF553991CBD4}"/>
              </a:ext>
            </a:extLst>
          </p:cNvPr>
          <p:cNvSpPr/>
          <p:nvPr/>
        </p:nvSpPr>
        <p:spPr>
          <a:xfrm>
            <a:off x="8844361" y="196205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84638F-80AA-B83D-9CD3-DB279D7A9F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62622" y="170973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3D568547-25F2-541E-A39B-99DE0F0C79F4}"/>
              </a:ext>
            </a:extLst>
          </p:cNvPr>
          <p:cNvSpPr/>
          <p:nvPr/>
        </p:nvSpPr>
        <p:spPr>
          <a:xfrm>
            <a:off x="9537025" y="196205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CD23FA-9D4C-3492-9652-D47752A6D04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755286" y="170973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866D1AA9-8F8E-D24B-2F0A-7B0485B3EA1C}"/>
              </a:ext>
            </a:extLst>
          </p:cNvPr>
          <p:cNvSpPr/>
          <p:nvPr/>
        </p:nvSpPr>
        <p:spPr>
          <a:xfrm>
            <a:off x="10226635" y="196205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2C61AC9-BD73-3FF5-5D41-64D2297B503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444896" y="170973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0F751907-5F2F-7057-C39D-95055095C3FF}"/>
              </a:ext>
            </a:extLst>
          </p:cNvPr>
          <p:cNvSpPr/>
          <p:nvPr/>
        </p:nvSpPr>
        <p:spPr>
          <a:xfrm>
            <a:off x="10916245" y="196205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22B78EE-A091-3F3A-0F05-769C7514A2F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1134506" y="170973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8651FD8C-4BD6-98C5-C77C-0F97CF504C0F}"/>
              </a:ext>
            </a:extLst>
          </p:cNvPr>
          <p:cNvSpPr/>
          <p:nvPr/>
        </p:nvSpPr>
        <p:spPr>
          <a:xfrm>
            <a:off x="8844361" y="398516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03EF300-9AB8-F001-DFD2-00D4CE2F52F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062622" y="373284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DF696FA1-6648-2881-1CBF-CBF06C8346E2}"/>
              </a:ext>
            </a:extLst>
          </p:cNvPr>
          <p:cNvSpPr/>
          <p:nvPr/>
        </p:nvSpPr>
        <p:spPr>
          <a:xfrm>
            <a:off x="9537025" y="398516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8CEE5F3-3D37-E0F5-6355-4F5A9AD961D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755286" y="373284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2171D5B7-BB43-FF1A-C05D-354475D0B601}"/>
              </a:ext>
            </a:extLst>
          </p:cNvPr>
          <p:cNvSpPr/>
          <p:nvPr/>
        </p:nvSpPr>
        <p:spPr>
          <a:xfrm>
            <a:off x="10226635" y="398516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EA4B185-F023-83D5-72D9-E359E28A6EEC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444896" y="373284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0E611B2F-2B65-EADA-7748-3549F254BA78}"/>
              </a:ext>
            </a:extLst>
          </p:cNvPr>
          <p:cNvSpPr/>
          <p:nvPr/>
        </p:nvSpPr>
        <p:spPr>
          <a:xfrm>
            <a:off x="10916245" y="3985164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48B2E75-E91E-6F8E-ED5A-120E2BE418D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134506" y="3732848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6512BB27-C980-F865-5F9E-FB7930911377}"/>
              </a:ext>
            </a:extLst>
          </p:cNvPr>
          <p:cNvSpPr/>
          <p:nvPr/>
        </p:nvSpPr>
        <p:spPr>
          <a:xfrm>
            <a:off x="8844361" y="3328490"/>
            <a:ext cx="436522" cy="40435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687E77D-E955-EA35-924E-CB33E581B21D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9280883" y="3530669"/>
            <a:ext cx="2561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1EDCB42A-D426-C98B-80F1-94AC96F6D7C3}"/>
              </a:ext>
            </a:extLst>
          </p:cNvPr>
          <p:cNvSpPr/>
          <p:nvPr/>
        </p:nvSpPr>
        <p:spPr>
          <a:xfrm>
            <a:off x="9537025" y="3328490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DB48340-0AE0-3334-3505-6D93AE1DE8AE}"/>
              </a:ext>
            </a:extLst>
          </p:cNvPr>
          <p:cNvCxnSpPr>
            <a:cxnSpLocks/>
            <a:stCxn id="34" idx="2"/>
            <a:endCxn id="32" idx="6"/>
          </p:cNvCxnSpPr>
          <p:nvPr/>
        </p:nvCxnSpPr>
        <p:spPr>
          <a:xfrm flipH="1">
            <a:off x="9973547" y="3530669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930710BE-1F7D-7C70-F65F-535BF7CAAD80}"/>
              </a:ext>
            </a:extLst>
          </p:cNvPr>
          <p:cNvSpPr/>
          <p:nvPr/>
        </p:nvSpPr>
        <p:spPr>
          <a:xfrm>
            <a:off x="10226635" y="3328490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2275121-955C-139D-FB11-2C3DD7627838}"/>
              </a:ext>
            </a:extLst>
          </p:cNvPr>
          <p:cNvCxnSpPr>
            <a:cxnSpLocks/>
            <a:stCxn id="36" idx="2"/>
            <a:endCxn id="34" idx="6"/>
          </p:cNvCxnSpPr>
          <p:nvPr/>
        </p:nvCxnSpPr>
        <p:spPr>
          <a:xfrm flipH="1">
            <a:off x="10663157" y="3530669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D15C3EA2-7EB5-2AF6-DA4E-071742EC9952}"/>
              </a:ext>
            </a:extLst>
          </p:cNvPr>
          <p:cNvSpPr/>
          <p:nvPr/>
        </p:nvSpPr>
        <p:spPr>
          <a:xfrm>
            <a:off x="10916245" y="3328490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08BCFE4-4837-5168-25CF-6274E2D90040}"/>
              </a:ext>
            </a:extLst>
          </p:cNvPr>
          <p:cNvSpPr/>
          <p:nvPr/>
        </p:nvSpPr>
        <p:spPr>
          <a:xfrm>
            <a:off x="8845394" y="5761576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4848122-E88B-A488-AD66-734BE42323A0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063655" y="550926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93304B13-2CD9-1807-43EE-6A39DCCD37D7}"/>
              </a:ext>
            </a:extLst>
          </p:cNvPr>
          <p:cNvSpPr/>
          <p:nvPr/>
        </p:nvSpPr>
        <p:spPr>
          <a:xfrm>
            <a:off x="9538058" y="5761576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DA61D87-A4C8-9BF8-366E-DB7625F0F556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756319" y="550926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C70C11F2-2C1B-FA48-C3AB-F5BA966ED64E}"/>
              </a:ext>
            </a:extLst>
          </p:cNvPr>
          <p:cNvSpPr/>
          <p:nvPr/>
        </p:nvSpPr>
        <p:spPr>
          <a:xfrm>
            <a:off x="10227668" y="5761576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9D16235-73C1-E99D-4FFF-128361E543E1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0445929" y="550926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1D2B0681-A3E8-D12D-5A3E-C328AE1B7B20}"/>
              </a:ext>
            </a:extLst>
          </p:cNvPr>
          <p:cNvSpPr/>
          <p:nvPr/>
        </p:nvSpPr>
        <p:spPr>
          <a:xfrm>
            <a:off x="10917278" y="5761576"/>
            <a:ext cx="436522" cy="4043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7DC632E-9683-3173-C365-911CEF623E37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1135539" y="550926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555D8915-E0FD-5985-CE95-139940DED1D8}"/>
              </a:ext>
            </a:extLst>
          </p:cNvPr>
          <p:cNvSpPr/>
          <p:nvPr/>
        </p:nvSpPr>
        <p:spPr>
          <a:xfrm>
            <a:off x="8845394" y="5104902"/>
            <a:ext cx="436522" cy="40435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C70179A-84FE-C53A-60BB-7834030C8E7B}"/>
              </a:ext>
            </a:extLst>
          </p:cNvPr>
          <p:cNvCxnSpPr>
            <a:cxnSpLocks/>
            <a:endCxn id="56" idx="6"/>
          </p:cNvCxnSpPr>
          <p:nvPr/>
        </p:nvCxnSpPr>
        <p:spPr>
          <a:xfrm flipH="1">
            <a:off x="9281916" y="5307081"/>
            <a:ext cx="2561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8477A062-BEB0-580F-7D55-E2212F2ABDBE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9974580" y="5307081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EF543C20-84DC-D55E-CFF7-1AE057701E89}"/>
              </a:ext>
            </a:extLst>
          </p:cNvPr>
          <p:cNvSpPr/>
          <p:nvPr/>
        </p:nvSpPr>
        <p:spPr>
          <a:xfrm>
            <a:off x="10227668" y="5104902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30C5A9C-5A3E-3B57-E628-946A4AEA7204}"/>
              </a:ext>
            </a:extLst>
          </p:cNvPr>
          <p:cNvCxnSpPr>
            <a:cxnSpLocks/>
            <a:stCxn id="62" idx="2"/>
            <a:endCxn id="60" idx="6"/>
          </p:cNvCxnSpPr>
          <p:nvPr/>
        </p:nvCxnSpPr>
        <p:spPr>
          <a:xfrm flipH="1">
            <a:off x="10664190" y="5307081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39390709-1081-BDC5-902F-533C4575B840}"/>
              </a:ext>
            </a:extLst>
          </p:cNvPr>
          <p:cNvSpPr/>
          <p:nvPr/>
        </p:nvSpPr>
        <p:spPr>
          <a:xfrm>
            <a:off x="10917278" y="5104902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5775D0E-10D5-FA9E-ED73-C58E5B4C09C9}"/>
              </a:ext>
            </a:extLst>
          </p:cNvPr>
          <p:cNvSpPr txBox="1"/>
          <p:nvPr/>
        </p:nvSpPr>
        <p:spPr>
          <a:xfrm>
            <a:off x="95596" y="1853495"/>
            <a:ext cx="8169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1.Map data to tensor product featured</a:t>
            </a:r>
            <a:endParaRPr lang="zh-CN" altLang="en-US" sz="28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7488653-1EF7-EF70-81BD-E8C8374B88D3}"/>
              </a:ext>
            </a:extLst>
          </p:cNvPr>
          <p:cNvSpPr txBox="1"/>
          <p:nvPr/>
        </p:nvSpPr>
        <p:spPr>
          <a:xfrm>
            <a:off x="209618" y="3534797"/>
            <a:ext cx="4062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2.Apply MPS model</a:t>
            </a:r>
            <a:endParaRPr lang="zh-CN" altLang="en-US" sz="28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EEF0948-40DA-D76D-048E-FF27B63ED118}"/>
              </a:ext>
            </a:extLst>
          </p:cNvPr>
          <p:cNvSpPr txBox="1"/>
          <p:nvPr/>
        </p:nvSpPr>
        <p:spPr>
          <a:xfrm>
            <a:off x="209618" y="5300857"/>
            <a:ext cx="651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3.Optimize MPS Tensor for cost function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257FDC6-0170-39BB-6215-E0C471950472}"/>
                  </a:ext>
                </a:extLst>
              </p:cNvPr>
              <p:cNvSpPr txBox="1"/>
              <p:nvPr/>
            </p:nvSpPr>
            <p:spPr>
              <a:xfrm>
                <a:off x="7250761" y="1776551"/>
                <a:ext cx="11003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257FDC6-0170-39BB-6215-E0C47195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761" y="1776551"/>
                <a:ext cx="110030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2FC9AC8-CBFC-DD83-638E-899E0319E168}"/>
                  </a:ext>
                </a:extLst>
              </p:cNvPr>
              <p:cNvSpPr txBox="1"/>
              <p:nvPr/>
            </p:nvSpPr>
            <p:spPr>
              <a:xfrm>
                <a:off x="6802299" y="3149838"/>
                <a:ext cx="189590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2FC9AC8-CBFC-DD83-638E-899E0319E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299" y="3149838"/>
                <a:ext cx="189590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97E14C-E6D9-7EA8-F642-3452F87DF0AE}"/>
                  </a:ext>
                </a:extLst>
              </p:cNvPr>
              <p:cNvSpPr txBox="1"/>
              <p:nvPr/>
            </p:nvSpPr>
            <p:spPr>
              <a:xfrm>
                <a:off x="6870502" y="4629056"/>
                <a:ext cx="1731692" cy="139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497E14C-E6D9-7EA8-F642-3452F87D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502" y="4629056"/>
                <a:ext cx="1731692" cy="1398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9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C866E-DA08-C2DD-68CE-F6DE0E4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tensor network for machine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80F230-207F-8B21-4C93-4548A7A8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7" y="4468305"/>
            <a:ext cx="5538828" cy="1828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C833DC-164F-2711-19D7-1DB541694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" y="1552550"/>
            <a:ext cx="2790845" cy="23526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7E4CD9-0ACD-6E12-8939-B874036D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3" y="1440459"/>
            <a:ext cx="1184447" cy="27140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C9EFFA-288F-7570-E86F-8552E050A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398" y="1552550"/>
            <a:ext cx="2585091" cy="2247906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79F45D2-6A15-9AAA-09DE-A0C5D1CFCAB9}"/>
              </a:ext>
            </a:extLst>
          </p:cNvPr>
          <p:cNvCxnSpPr>
            <a:cxnSpLocks/>
          </p:cNvCxnSpPr>
          <p:nvPr/>
        </p:nvCxnSpPr>
        <p:spPr>
          <a:xfrm>
            <a:off x="8505410" y="498788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E3C8728-41B0-4466-70E0-BF08E9217561}"/>
              </a:ext>
            </a:extLst>
          </p:cNvPr>
          <p:cNvCxnSpPr>
            <a:cxnSpLocks/>
          </p:cNvCxnSpPr>
          <p:nvPr/>
        </p:nvCxnSpPr>
        <p:spPr>
          <a:xfrm>
            <a:off x="9198074" y="498788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E1C2C55-F9B8-A30C-51A1-BE3540625A80}"/>
              </a:ext>
            </a:extLst>
          </p:cNvPr>
          <p:cNvCxnSpPr>
            <a:cxnSpLocks/>
          </p:cNvCxnSpPr>
          <p:nvPr/>
        </p:nvCxnSpPr>
        <p:spPr>
          <a:xfrm>
            <a:off x="9887684" y="498788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8F51E3A-3539-8ABC-C2A0-FE1BD0990E06}"/>
              </a:ext>
            </a:extLst>
          </p:cNvPr>
          <p:cNvCxnSpPr>
            <a:cxnSpLocks/>
          </p:cNvCxnSpPr>
          <p:nvPr/>
        </p:nvCxnSpPr>
        <p:spPr>
          <a:xfrm>
            <a:off x="10577294" y="4987881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59A97B40-2A33-475B-C038-ED14CB5FFA75}"/>
              </a:ext>
            </a:extLst>
          </p:cNvPr>
          <p:cNvSpPr/>
          <p:nvPr/>
        </p:nvSpPr>
        <p:spPr>
          <a:xfrm>
            <a:off x="8287149" y="4583523"/>
            <a:ext cx="436522" cy="40435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F4338E-F8A2-96EF-0C76-06F8C0566682}"/>
              </a:ext>
            </a:extLst>
          </p:cNvPr>
          <p:cNvCxnSpPr>
            <a:cxnSpLocks/>
            <a:stCxn id="24" idx="2"/>
            <a:endCxn id="22" idx="6"/>
          </p:cNvCxnSpPr>
          <p:nvPr/>
        </p:nvCxnSpPr>
        <p:spPr>
          <a:xfrm flipH="1">
            <a:off x="8723671" y="4785702"/>
            <a:ext cx="2561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E805122A-880D-E2A1-B021-23413D377D61}"/>
              </a:ext>
            </a:extLst>
          </p:cNvPr>
          <p:cNvSpPr/>
          <p:nvPr/>
        </p:nvSpPr>
        <p:spPr>
          <a:xfrm>
            <a:off x="8979813" y="4583523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4FFA1F-C391-B8B3-DA6C-6779E462DD93}"/>
              </a:ext>
            </a:extLst>
          </p:cNvPr>
          <p:cNvCxnSpPr>
            <a:cxnSpLocks/>
            <a:stCxn id="26" idx="2"/>
            <a:endCxn id="24" idx="6"/>
          </p:cNvCxnSpPr>
          <p:nvPr/>
        </p:nvCxnSpPr>
        <p:spPr>
          <a:xfrm flipH="1">
            <a:off x="9416335" y="4785702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4B0737F0-F5F0-F1F2-C180-7764D5527D56}"/>
              </a:ext>
            </a:extLst>
          </p:cNvPr>
          <p:cNvSpPr/>
          <p:nvPr/>
        </p:nvSpPr>
        <p:spPr>
          <a:xfrm>
            <a:off x="9669423" y="4583523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F06A3D0-A9A9-D1F9-45D5-97A37E7EDB80}"/>
              </a:ext>
            </a:extLst>
          </p:cNvPr>
          <p:cNvCxnSpPr>
            <a:cxnSpLocks/>
            <a:stCxn id="28" idx="2"/>
            <a:endCxn id="26" idx="6"/>
          </p:cNvCxnSpPr>
          <p:nvPr/>
        </p:nvCxnSpPr>
        <p:spPr>
          <a:xfrm flipH="1">
            <a:off x="10105945" y="4785702"/>
            <a:ext cx="253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14E4C8EA-5F84-4433-DAAA-D9D58303730A}"/>
              </a:ext>
            </a:extLst>
          </p:cNvPr>
          <p:cNvSpPr/>
          <p:nvPr/>
        </p:nvSpPr>
        <p:spPr>
          <a:xfrm>
            <a:off x="10359033" y="4583523"/>
            <a:ext cx="436522" cy="404358"/>
          </a:xfrm>
          <a:prstGeom prst="ellipse">
            <a:avLst/>
          </a:prstGeom>
          <a:solidFill>
            <a:srgbClr val="4E95D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48904AD4-AAAA-4AA6-5990-F6A7CB47E958}"/>
              </a:ext>
            </a:extLst>
          </p:cNvPr>
          <p:cNvSpPr/>
          <p:nvPr/>
        </p:nvSpPr>
        <p:spPr>
          <a:xfrm>
            <a:off x="8291801" y="5246982"/>
            <a:ext cx="436522" cy="2809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38DC0BC1-FD2A-923E-7380-A042EAA1C4B2}"/>
              </a:ext>
            </a:extLst>
          </p:cNvPr>
          <p:cNvSpPr/>
          <p:nvPr/>
        </p:nvSpPr>
        <p:spPr>
          <a:xfrm>
            <a:off x="8973818" y="5242219"/>
            <a:ext cx="436522" cy="2809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BC36495C-4A09-5E1B-B125-A013F6CC073B}"/>
              </a:ext>
            </a:extLst>
          </p:cNvPr>
          <p:cNvSpPr/>
          <p:nvPr/>
        </p:nvSpPr>
        <p:spPr>
          <a:xfrm>
            <a:off x="9670124" y="5243443"/>
            <a:ext cx="436522" cy="2809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DAF0CAEA-0294-F643-8FE3-696F0F07389A}"/>
              </a:ext>
            </a:extLst>
          </p:cNvPr>
          <p:cNvSpPr/>
          <p:nvPr/>
        </p:nvSpPr>
        <p:spPr>
          <a:xfrm>
            <a:off x="10366430" y="5246982"/>
            <a:ext cx="436522" cy="28098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99A22E5-3276-C893-9695-EBB7E49C213A}"/>
              </a:ext>
            </a:extLst>
          </p:cNvPr>
          <p:cNvCxnSpPr>
            <a:cxnSpLocks/>
          </p:cNvCxnSpPr>
          <p:nvPr/>
        </p:nvCxnSpPr>
        <p:spPr>
          <a:xfrm>
            <a:off x="8296675" y="5527969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3796B7B-CBFA-DC6C-9C89-17C1A2DB885B}"/>
              </a:ext>
            </a:extLst>
          </p:cNvPr>
          <p:cNvCxnSpPr>
            <a:cxnSpLocks/>
          </p:cNvCxnSpPr>
          <p:nvPr/>
        </p:nvCxnSpPr>
        <p:spPr>
          <a:xfrm>
            <a:off x="8723671" y="5527969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B3A57EF-17B4-E40D-B913-4F42E37653AD}"/>
              </a:ext>
            </a:extLst>
          </p:cNvPr>
          <p:cNvCxnSpPr>
            <a:cxnSpLocks/>
          </p:cNvCxnSpPr>
          <p:nvPr/>
        </p:nvCxnSpPr>
        <p:spPr>
          <a:xfrm>
            <a:off x="8977724" y="5504144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3E248B-579A-FB3F-2AC8-F069F2F6A207}"/>
              </a:ext>
            </a:extLst>
          </p:cNvPr>
          <p:cNvCxnSpPr>
            <a:cxnSpLocks/>
          </p:cNvCxnSpPr>
          <p:nvPr/>
        </p:nvCxnSpPr>
        <p:spPr>
          <a:xfrm>
            <a:off x="9404720" y="5504144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5DEC898-B0BD-87D1-955C-7EC77FCF700C}"/>
              </a:ext>
            </a:extLst>
          </p:cNvPr>
          <p:cNvCxnSpPr>
            <a:cxnSpLocks/>
          </p:cNvCxnSpPr>
          <p:nvPr/>
        </p:nvCxnSpPr>
        <p:spPr>
          <a:xfrm>
            <a:off x="9682577" y="551367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37B297D-593F-2127-CEE0-31D7D94CB3F1}"/>
              </a:ext>
            </a:extLst>
          </p:cNvPr>
          <p:cNvCxnSpPr>
            <a:cxnSpLocks/>
          </p:cNvCxnSpPr>
          <p:nvPr/>
        </p:nvCxnSpPr>
        <p:spPr>
          <a:xfrm>
            <a:off x="10109573" y="5513670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E4AEF45-FD45-BD56-FD38-1DD20495FBB1}"/>
              </a:ext>
            </a:extLst>
          </p:cNvPr>
          <p:cNvCxnSpPr>
            <a:cxnSpLocks/>
          </p:cNvCxnSpPr>
          <p:nvPr/>
        </p:nvCxnSpPr>
        <p:spPr>
          <a:xfrm>
            <a:off x="10373139" y="5527953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9EDA186-5DC9-E319-4E92-360812E86040}"/>
              </a:ext>
            </a:extLst>
          </p:cNvPr>
          <p:cNvCxnSpPr>
            <a:cxnSpLocks/>
          </p:cNvCxnSpPr>
          <p:nvPr/>
        </p:nvCxnSpPr>
        <p:spPr>
          <a:xfrm>
            <a:off x="10800135" y="5527953"/>
            <a:ext cx="0" cy="25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7C7A7D5-DD03-57FC-A9E1-F5D9B2EC2D4D}"/>
              </a:ext>
            </a:extLst>
          </p:cNvPr>
          <p:cNvSpPr/>
          <p:nvPr/>
        </p:nvSpPr>
        <p:spPr>
          <a:xfrm>
            <a:off x="8634412" y="5761217"/>
            <a:ext cx="436522" cy="1395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CC14BB0-4DDD-DCC3-E435-91BFEDF53FDF}"/>
              </a:ext>
            </a:extLst>
          </p:cNvPr>
          <p:cNvSpPr/>
          <p:nvPr/>
        </p:nvSpPr>
        <p:spPr>
          <a:xfrm>
            <a:off x="9311446" y="5756460"/>
            <a:ext cx="436522" cy="1395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20C29F5-9934-B9B7-2D6B-FE79732008D5}"/>
              </a:ext>
            </a:extLst>
          </p:cNvPr>
          <p:cNvSpPr/>
          <p:nvPr/>
        </p:nvSpPr>
        <p:spPr>
          <a:xfrm>
            <a:off x="10038385" y="5756460"/>
            <a:ext cx="436522" cy="1395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B6A08C6-471C-8910-37CF-3CA5A8F2D71A}"/>
              </a:ext>
            </a:extLst>
          </p:cNvPr>
          <p:cNvSpPr txBox="1"/>
          <p:nvPr/>
        </p:nvSpPr>
        <p:spPr>
          <a:xfrm>
            <a:off x="9245524" y="6138766"/>
            <a:ext cx="10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MERA</a:t>
            </a:r>
            <a:endParaRPr lang="zh-CN" altLang="en-US" b="1" dirty="0"/>
          </a:p>
        </p:txBody>
      </p:sp>
      <p:sp>
        <p:nvSpPr>
          <p:cNvPr id="3" name="文本框 45">
            <a:extLst>
              <a:ext uri="{FF2B5EF4-FFF2-40B4-BE49-F238E27FC236}">
                <a16:creationId xmlns:a16="http://schemas.microsoft.com/office/drawing/2014/main" id="{56F5327F-AFE4-C313-00C0-0D96FFA98863}"/>
              </a:ext>
            </a:extLst>
          </p:cNvPr>
          <p:cNvSpPr txBox="1"/>
          <p:nvPr/>
        </p:nvSpPr>
        <p:spPr>
          <a:xfrm>
            <a:off x="2633358" y="6241558"/>
            <a:ext cx="197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Tensor curtain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4035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9A71B-34DB-08E2-09FB-026DDACA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Kernal learning: linear to nonlinear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32642E-D7CD-512B-FCEF-C52D71FE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49" y="1482395"/>
            <a:ext cx="5993186" cy="49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ACCD2-99EC-1A8E-FC05-13199006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1515" cy="1325563"/>
          </a:xfrm>
        </p:spPr>
        <p:txBody>
          <a:bodyPr/>
          <a:lstStyle/>
          <a:p>
            <a:r>
              <a:rPr lang="en-US" altLang="zh-CN" dirty="0"/>
              <a:t>Kernel method: projection to high dimension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21391-1361-D39A-7645-D94F1B32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2" y="1690688"/>
            <a:ext cx="4481545" cy="50530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76AB41-D927-65A8-AE7C-C7516808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59" y="1850731"/>
            <a:ext cx="5687330" cy="47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B936D-B959-2CA9-77B4-3AB0C6F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 machine with kernel tricks</a:t>
            </a:r>
            <a:endParaRPr lang="zh-CN" altLang="en-US" dirty="0"/>
          </a:p>
        </p:txBody>
      </p:sp>
      <p:pic>
        <p:nvPicPr>
          <p:cNvPr id="2050" name="Picture 2" descr="SVM kernels and its type. Support Vector Machines (SVMs) are a… | by  Abhishek Jain | Medium">
            <a:extLst>
              <a:ext uri="{FF2B5EF4-FFF2-40B4-BE49-F238E27FC236}">
                <a16:creationId xmlns:a16="http://schemas.microsoft.com/office/drawing/2014/main" id="{C8F46E23-C06B-63FB-5181-088C2D7A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498" y="1265813"/>
            <a:ext cx="7657506" cy="3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Gaussian RBF Kernel in Non Linear SVM | by Suvigya Saxena | Medium">
            <a:extLst>
              <a:ext uri="{FF2B5EF4-FFF2-40B4-BE49-F238E27FC236}">
                <a16:creationId xmlns:a16="http://schemas.microsoft.com/office/drawing/2014/main" id="{6F16CC11-DDA5-3219-9275-E9080238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82" y="4168436"/>
            <a:ext cx="5632820" cy="24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69A06-66E4-5B2F-0B30-66F3F4B2616D}"/>
              </a:ext>
            </a:extLst>
          </p:cNvPr>
          <p:cNvSpPr txBox="1"/>
          <p:nvPr/>
        </p:nvSpPr>
        <p:spPr>
          <a:xfrm>
            <a:off x="1450109" y="5182176"/>
            <a:ext cx="36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Linux Libertine"/>
              </a:rPr>
              <a:t>Radial basis function kernel</a:t>
            </a:r>
            <a:r>
              <a:rPr lang="en-AF" dirty="0"/>
              <a:t>(RBK):</a:t>
            </a:r>
          </a:p>
        </p:txBody>
      </p:sp>
    </p:spTree>
    <p:extLst>
      <p:ext uri="{BB962C8B-B14F-4D97-AF65-F5344CB8AC3E}">
        <p14:creationId xmlns:p14="http://schemas.microsoft.com/office/powerpoint/2010/main" val="34434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C96D3-4321-DDB0-BEF8-D5463689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Task: Classification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4697A3-7E73-D1EF-C6F0-AC4F373E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82" y="2286020"/>
            <a:ext cx="4714496" cy="3186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CC0C69-831B-1504-F40E-D7990213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36" y="2619302"/>
            <a:ext cx="6549683" cy="178775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864B5CF-1EC9-A491-C461-73ADEF6BDD4A}"/>
              </a:ext>
            </a:extLst>
          </p:cNvPr>
          <p:cNvCxnSpPr>
            <a:cxnSpLocks/>
          </p:cNvCxnSpPr>
          <p:nvPr/>
        </p:nvCxnSpPr>
        <p:spPr>
          <a:xfrm>
            <a:off x="3577311" y="3144644"/>
            <a:ext cx="2787805" cy="245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88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339</Words>
  <Application>Microsoft Macintosh PowerPoint</Application>
  <PresentationFormat>Widescreen</PresentationFormat>
  <Paragraphs>91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Linux Libertine</vt:lpstr>
      <vt:lpstr>Arial</vt:lpstr>
      <vt:lpstr>Cambria Math</vt:lpstr>
      <vt:lpstr>Office 主题​​</vt:lpstr>
      <vt:lpstr>Tensor network for machine learning</vt:lpstr>
      <vt:lpstr>Machine learning in a nutshell</vt:lpstr>
      <vt:lpstr>DMRG and optimization</vt:lpstr>
      <vt:lpstr>MPS machine learning: we change MPS instead of MPO</vt:lpstr>
      <vt:lpstr>Other tensor network for machine learning</vt:lpstr>
      <vt:lpstr>Kernal learning: linear to nonlinear</vt:lpstr>
      <vt:lpstr>Kernel method: projection to high dimension</vt:lpstr>
      <vt:lpstr>Support vector machine with kernel tricks</vt:lpstr>
      <vt:lpstr>Task: Classification</vt:lpstr>
      <vt:lpstr>Toy model</vt:lpstr>
      <vt:lpstr>Improvement for TT: Tucker decomposition</vt:lpstr>
      <vt:lpstr>Compare models</vt:lpstr>
      <vt:lpstr>Why TNML works</vt:lpstr>
      <vt:lpstr>Advantage Vs Disadvantage</vt:lpstr>
      <vt:lpstr>Application1: Iris dataset</vt:lpstr>
      <vt:lpstr>Applicatiton2: hBN thickness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Wan, Qiaochu</dc:creator>
  <cp:lastModifiedBy>Wan, Qiaochu</cp:lastModifiedBy>
  <cp:revision>7</cp:revision>
  <dcterms:created xsi:type="dcterms:W3CDTF">2024-12-11T07:08:34Z</dcterms:created>
  <dcterms:modified xsi:type="dcterms:W3CDTF">2024-12-11T21:23:11Z</dcterms:modified>
</cp:coreProperties>
</file>